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Outfit"/>
      <p:regular r:id="rId16"/>
    </p:embeddedFont>
    <p:embeddedFont>
      <p:font typeface="Outfit"/>
      <p:regular r:id="rId17"/>
    </p:embeddedFont>
    <p:embeddedFont>
      <p:font typeface="Bitter"/>
      <p:regular r:id="rId18"/>
    </p:embeddedFont>
    <p:embeddedFont>
      <p:font typeface="Bitter"/>
      <p:regular r:id="rId19"/>
    </p:embeddedFont>
    <p:embeddedFont>
      <p:font typeface="Bitter"/>
      <p:regular r:id="rId20"/>
    </p:embeddedFont>
    <p:embeddedFont>
      <p:font typeface="Bit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425541"/>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Wild Willy AI Planner: Trust &amp; Adoption A/B Test Results</a:t>
            </a:r>
            <a:endParaRPr lang="en-US" sz="3900" dirty="0"/>
          </a:p>
        </p:txBody>
      </p:sp>
      <p:sp>
        <p:nvSpPr>
          <p:cNvPr id="4" name="Text 1"/>
          <p:cNvSpPr/>
          <p:nvPr/>
        </p:nvSpPr>
        <p:spPr>
          <a:xfrm>
            <a:off x="6280190" y="3963353"/>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Our recent test adding verified star ratings to Wild Willy, our AI vacation planner, delivered compelling results that address key conversion challenges. This presentation explores how transparent social proof impacts user trust and itinerary creation rates for Timber Mountain vacations.</a:t>
            </a:r>
            <a:endParaRPr lang="en-US" sz="1550" dirty="0"/>
          </a:p>
        </p:txBody>
      </p:sp>
      <p:sp>
        <p:nvSpPr>
          <p:cNvPr id="5" name="Shape 2"/>
          <p:cNvSpPr/>
          <p:nvPr/>
        </p:nvSpPr>
        <p:spPr>
          <a:xfrm>
            <a:off x="6280190" y="5471636"/>
            <a:ext cx="317540" cy="317540"/>
          </a:xfrm>
          <a:prstGeom prst="roundRect">
            <a:avLst>
              <a:gd name="adj" fmla="val 28793492"/>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6287810" y="5479256"/>
            <a:ext cx="302300" cy="302300"/>
          </a:xfrm>
          <a:prstGeom prst="rect">
            <a:avLst/>
          </a:prstGeom>
        </p:spPr>
      </p:pic>
      <p:sp>
        <p:nvSpPr>
          <p:cNvPr id="7" name="Text 3"/>
          <p:cNvSpPr/>
          <p:nvPr/>
        </p:nvSpPr>
        <p:spPr>
          <a:xfrm>
            <a:off x="6696908" y="5456753"/>
            <a:ext cx="1714024" cy="347305"/>
          </a:xfrm>
          <a:prstGeom prst="rect">
            <a:avLst/>
          </a:prstGeom>
          <a:noFill/>
          <a:ln/>
        </p:spPr>
        <p:txBody>
          <a:bodyPr wrap="none" lIns="0" tIns="0" rIns="0" bIns="0" rtlCol="0" anchor="t"/>
          <a:lstStyle/>
          <a:p>
            <a:pPr algn="l" indent="0" marL="0">
              <a:lnSpc>
                <a:spcPts val="2700"/>
              </a:lnSpc>
              <a:buNone/>
            </a:pPr>
            <a:r>
              <a:rPr lang="en-US" sz="1950" b="1" dirty="0">
                <a:solidFill>
                  <a:srgbClr val="C2C4B5"/>
                </a:solidFill>
                <a:latin typeface="Bitter Bold" pitchFamily="34" charset="0"/>
                <a:ea typeface="Bitter Bold" pitchFamily="34" charset="-122"/>
                <a:cs typeface="Bitter Bold" pitchFamily="34" charset="-120"/>
              </a:rPr>
              <a:t>by Andre Rand</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18899"/>
            <a:ext cx="5597485"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The Trust Gap Challenge</a:t>
            </a:r>
            <a:endParaRPr lang="en-US" sz="3900" dirty="0"/>
          </a:p>
        </p:txBody>
      </p:sp>
      <p:sp>
        <p:nvSpPr>
          <p:cNvPr id="3" name="Text 1"/>
          <p:cNvSpPr/>
          <p:nvPr/>
        </p:nvSpPr>
        <p:spPr>
          <a:xfrm>
            <a:off x="793790" y="1834991"/>
            <a:ext cx="3950494" cy="372070"/>
          </a:xfrm>
          <a:prstGeom prst="rect">
            <a:avLst/>
          </a:prstGeom>
          <a:noFill/>
          <a:ln/>
        </p:spPr>
        <p:txBody>
          <a:bodyPr wrap="none" lIns="0" tIns="0" rIns="0" bIns="0" rtlCol="0" anchor="t"/>
          <a:lstStyle/>
          <a:p>
            <a:pPr algn="l" indent="0" marL="0">
              <a:lnSpc>
                <a:spcPts val="2900"/>
              </a:lnSpc>
              <a:buNone/>
            </a:pPr>
            <a:r>
              <a:rPr lang="en-US" sz="2300" b="1" dirty="0">
                <a:solidFill>
                  <a:srgbClr val="E1E5CD"/>
                </a:solidFill>
                <a:latin typeface="Outfit Bold" pitchFamily="34" charset="0"/>
                <a:ea typeface="Outfit Bold" pitchFamily="34" charset="-122"/>
                <a:cs typeface="Outfit Bold" pitchFamily="34" charset="-120"/>
              </a:rPr>
              <a:t>Current Engagement Metrics</a:t>
            </a:r>
            <a:endParaRPr lang="en-US" sz="2300" dirty="0"/>
          </a:p>
        </p:txBody>
      </p:sp>
      <p:sp>
        <p:nvSpPr>
          <p:cNvPr id="4" name="Text 2"/>
          <p:cNvSpPr/>
          <p:nvPr/>
        </p:nvSpPr>
        <p:spPr>
          <a:xfrm>
            <a:off x="793790" y="2529483"/>
            <a:ext cx="3015615" cy="654963"/>
          </a:xfrm>
          <a:prstGeom prst="rect">
            <a:avLst/>
          </a:prstGeom>
          <a:noFill/>
          <a:ln/>
        </p:spPr>
        <p:txBody>
          <a:bodyPr wrap="none" lIns="0" tIns="0" rIns="0" bIns="0" rtlCol="0" anchor="t"/>
          <a:lstStyle/>
          <a:p>
            <a:pPr algn="ctr" indent="0" marL="0">
              <a:lnSpc>
                <a:spcPts val="5150"/>
              </a:lnSpc>
              <a:buNone/>
            </a:pPr>
            <a:r>
              <a:rPr lang="en-US" sz="5150" b="1" dirty="0">
                <a:solidFill>
                  <a:srgbClr val="C2C4B5"/>
                </a:solidFill>
                <a:latin typeface="Outfit Bold" pitchFamily="34" charset="0"/>
                <a:ea typeface="Outfit Bold" pitchFamily="34" charset="-122"/>
                <a:cs typeface="Outfit Bold" pitchFamily="34" charset="-120"/>
              </a:rPr>
              <a:t>30%</a:t>
            </a:r>
            <a:endParaRPr lang="en-US" sz="5150" dirty="0"/>
          </a:p>
        </p:txBody>
      </p:sp>
      <p:sp>
        <p:nvSpPr>
          <p:cNvPr id="5" name="Text 3"/>
          <p:cNvSpPr/>
          <p:nvPr/>
        </p:nvSpPr>
        <p:spPr>
          <a:xfrm>
            <a:off x="1061085" y="3432453"/>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Visitor Engagement</a:t>
            </a:r>
            <a:endParaRPr lang="en-US" sz="1950" dirty="0"/>
          </a:p>
        </p:txBody>
      </p:sp>
      <p:sp>
        <p:nvSpPr>
          <p:cNvPr id="6" name="Text 4"/>
          <p:cNvSpPr/>
          <p:nvPr/>
        </p:nvSpPr>
        <p:spPr>
          <a:xfrm>
            <a:off x="793790" y="3940969"/>
            <a:ext cx="3015615" cy="635079"/>
          </a:xfrm>
          <a:prstGeom prst="rect">
            <a:avLst/>
          </a:prstGeom>
          <a:noFill/>
          <a:ln/>
        </p:spPr>
        <p:txBody>
          <a:bodyPr wrap="square" lIns="0" tIns="0" rIns="0" bIns="0" rtlCol="0" anchor="t"/>
          <a:lstStyle/>
          <a:p>
            <a:pPr algn="ctr" indent="0" marL="0">
              <a:lnSpc>
                <a:spcPts val="2500"/>
              </a:lnSpc>
              <a:buNone/>
            </a:pPr>
            <a:r>
              <a:rPr lang="en-US" sz="1550" dirty="0">
                <a:solidFill>
                  <a:srgbClr val="C2C4B5"/>
                </a:solidFill>
                <a:latin typeface="Bitter" pitchFamily="34" charset="0"/>
                <a:ea typeface="Bitter" pitchFamily="34" charset="-122"/>
                <a:cs typeface="Bitter" pitchFamily="34" charset="-120"/>
              </a:rPr>
              <a:t>Users who interact with Wild Willy AI planner</a:t>
            </a:r>
            <a:endParaRPr lang="en-US" sz="1550" dirty="0"/>
          </a:p>
        </p:txBody>
      </p:sp>
      <p:sp>
        <p:nvSpPr>
          <p:cNvPr id="7" name="Text 5"/>
          <p:cNvSpPr/>
          <p:nvPr/>
        </p:nvSpPr>
        <p:spPr>
          <a:xfrm>
            <a:off x="4057412" y="2529483"/>
            <a:ext cx="3015734" cy="654963"/>
          </a:xfrm>
          <a:prstGeom prst="rect">
            <a:avLst/>
          </a:prstGeom>
          <a:noFill/>
          <a:ln/>
        </p:spPr>
        <p:txBody>
          <a:bodyPr wrap="none" lIns="0" tIns="0" rIns="0" bIns="0" rtlCol="0" anchor="t"/>
          <a:lstStyle/>
          <a:p>
            <a:pPr algn="ctr" indent="0" marL="0">
              <a:lnSpc>
                <a:spcPts val="5150"/>
              </a:lnSpc>
              <a:buNone/>
            </a:pPr>
            <a:r>
              <a:rPr lang="en-US" sz="5150" b="1" dirty="0">
                <a:solidFill>
                  <a:srgbClr val="C2C4B5"/>
                </a:solidFill>
                <a:latin typeface="Outfit Bold" pitchFamily="34" charset="0"/>
                <a:ea typeface="Outfit Bold" pitchFamily="34" charset="-122"/>
                <a:cs typeface="Outfit Bold" pitchFamily="34" charset="-120"/>
              </a:rPr>
              <a:t>20%</a:t>
            </a:r>
            <a:endParaRPr lang="en-US" sz="5150" dirty="0"/>
          </a:p>
        </p:txBody>
      </p:sp>
      <p:sp>
        <p:nvSpPr>
          <p:cNvPr id="8" name="Text 6"/>
          <p:cNvSpPr/>
          <p:nvPr/>
        </p:nvSpPr>
        <p:spPr>
          <a:xfrm>
            <a:off x="4324826" y="3432453"/>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Itinerary Creation</a:t>
            </a:r>
            <a:endParaRPr lang="en-US" sz="1950" dirty="0"/>
          </a:p>
        </p:txBody>
      </p:sp>
      <p:sp>
        <p:nvSpPr>
          <p:cNvPr id="9" name="Text 7"/>
          <p:cNvSpPr/>
          <p:nvPr/>
        </p:nvSpPr>
        <p:spPr>
          <a:xfrm>
            <a:off x="4057412" y="3940969"/>
            <a:ext cx="3015734" cy="635079"/>
          </a:xfrm>
          <a:prstGeom prst="rect">
            <a:avLst/>
          </a:prstGeom>
          <a:noFill/>
          <a:ln/>
        </p:spPr>
        <p:txBody>
          <a:bodyPr wrap="square" lIns="0" tIns="0" rIns="0" bIns="0" rtlCol="0" anchor="t"/>
          <a:lstStyle/>
          <a:p>
            <a:pPr algn="ctr" indent="0" marL="0">
              <a:lnSpc>
                <a:spcPts val="2500"/>
              </a:lnSpc>
              <a:buNone/>
            </a:pPr>
            <a:r>
              <a:rPr lang="en-US" sz="1550" dirty="0">
                <a:solidFill>
                  <a:srgbClr val="C2C4B5"/>
                </a:solidFill>
                <a:latin typeface="Bitter" pitchFamily="34" charset="0"/>
                <a:ea typeface="Bitter" pitchFamily="34" charset="-122"/>
                <a:cs typeface="Bitter" pitchFamily="34" charset="-120"/>
              </a:rPr>
              <a:t>Engaged users who create an itinerary</a:t>
            </a:r>
            <a:endParaRPr lang="en-US" sz="1550" dirty="0"/>
          </a:p>
        </p:txBody>
      </p:sp>
      <p:sp>
        <p:nvSpPr>
          <p:cNvPr id="10" name="Text 8"/>
          <p:cNvSpPr/>
          <p:nvPr/>
        </p:nvSpPr>
        <p:spPr>
          <a:xfrm>
            <a:off x="2425541" y="5171361"/>
            <a:ext cx="3015734" cy="654963"/>
          </a:xfrm>
          <a:prstGeom prst="rect">
            <a:avLst/>
          </a:prstGeom>
          <a:noFill/>
          <a:ln/>
        </p:spPr>
        <p:txBody>
          <a:bodyPr wrap="none" lIns="0" tIns="0" rIns="0" bIns="0" rtlCol="0" anchor="t"/>
          <a:lstStyle/>
          <a:p>
            <a:pPr algn="ctr" indent="0" marL="0">
              <a:lnSpc>
                <a:spcPts val="5150"/>
              </a:lnSpc>
              <a:buNone/>
            </a:pPr>
            <a:r>
              <a:rPr lang="en-US" sz="5150" b="1" dirty="0">
                <a:solidFill>
                  <a:srgbClr val="C2C4B5"/>
                </a:solidFill>
                <a:latin typeface="Outfit Bold" pitchFamily="34" charset="0"/>
                <a:ea typeface="Outfit Bold" pitchFamily="34" charset="-122"/>
                <a:cs typeface="Outfit Bold" pitchFamily="34" charset="-120"/>
              </a:rPr>
              <a:t>3%</a:t>
            </a:r>
            <a:endParaRPr lang="en-US" sz="5150" dirty="0"/>
          </a:p>
        </p:txBody>
      </p:sp>
      <p:sp>
        <p:nvSpPr>
          <p:cNvPr id="11" name="Text 9"/>
          <p:cNvSpPr/>
          <p:nvPr/>
        </p:nvSpPr>
        <p:spPr>
          <a:xfrm>
            <a:off x="2692956" y="6074331"/>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Conversion Rate</a:t>
            </a:r>
            <a:endParaRPr lang="en-US" sz="1950" dirty="0"/>
          </a:p>
        </p:txBody>
      </p:sp>
      <p:sp>
        <p:nvSpPr>
          <p:cNvPr id="12" name="Text 10"/>
          <p:cNvSpPr/>
          <p:nvPr/>
        </p:nvSpPr>
        <p:spPr>
          <a:xfrm>
            <a:off x="2425541" y="6582847"/>
            <a:ext cx="3015734" cy="635079"/>
          </a:xfrm>
          <a:prstGeom prst="rect">
            <a:avLst/>
          </a:prstGeom>
          <a:noFill/>
          <a:ln/>
        </p:spPr>
        <p:txBody>
          <a:bodyPr wrap="square" lIns="0" tIns="0" rIns="0" bIns="0" rtlCol="0" anchor="t"/>
          <a:lstStyle/>
          <a:p>
            <a:pPr algn="ctr" indent="0" marL="0">
              <a:lnSpc>
                <a:spcPts val="2500"/>
              </a:lnSpc>
              <a:buNone/>
            </a:pPr>
            <a:r>
              <a:rPr lang="en-US" sz="1550" dirty="0">
                <a:solidFill>
                  <a:srgbClr val="C2C4B5"/>
                </a:solidFill>
                <a:latin typeface="Bitter" pitchFamily="34" charset="0"/>
                <a:ea typeface="Bitter" pitchFamily="34" charset="-122"/>
                <a:cs typeface="Bitter" pitchFamily="34" charset="-120"/>
              </a:rPr>
              <a:t>Overall ticket purchase conversion</a:t>
            </a:r>
            <a:endParaRPr lang="en-US" sz="1550" dirty="0"/>
          </a:p>
        </p:txBody>
      </p:sp>
      <p:pic>
        <p:nvPicPr>
          <p:cNvPr id="13" name="Image 0" descr="preencoded.png">    </p:cNvPr>
          <p:cNvPicPr>
            <a:picLocks noChangeAspect="1"/>
          </p:cNvPicPr>
          <p:nvPr/>
        </p:nvPicPr>
        <p:blipFill>
          <a:blip r:embed="rId1"/>
          <a:stretch>
            <a:fillRect/>
          </a:stretch>
        </p:blipFill>
        <p:spPr>
          <a:xfrm>
            <a:off x="7564874" y="1859875"/>
            <a:ext cx="6279356" cy="4296370"/>
          </a:xfrm>
          <a:prstGeom prst="rect">
            <a:avLst/>
          </a:prstGeom>
        </p:spPr>
      </p:pic>
      <p:sp>
        <p:nvSpPr>
          <p:cNvPr id="14" name="Text 11"/>
          <p:cNvSpPr/>
          <p:nvPr/>
        </p:nvSpPr>
        <p:spPr>
          <a:xfrm>
            <a:off x="7564874" y="6379488"/>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Survey data shows declining trust in Wild Willy's recommendations, creating a "black-box" transparency problem that prevents users from confidently accepting AI suggestions.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sp>
        <p:nvSpPr>
          <p:cNvPr id="3" name="Text 0"/>
          <p:cNvSpPr/>
          <p:nvPr/>
        </p:nvSpPr>
        <p:spPr>
          <a:xfrm>
            <a:off x="793790" y="3926443"/>
            <a:ext cx="9242584"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Our Hypothesis: Social Proof Builds Trust</a:t>
            </a:r>
            <a:endParaRPr lang="en-US" sz="3900" dirty="0"/>
          </a:p>
        </p:txBody>
      </p:sp>
      <p:sp>
        <p:nvSpPr>
          <p:cNvPr id="4" name="Text 1"/>
          <p:cNvSpPr/>
          <p:nvPr/>
        </p:nvSpPr>
        <p:spPr>
          <a:xfrm>
            <a:off x="1091446" y="5067419"/>
            <a:ext cx="12745164"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Displaying verified 1-to-5-star guest ratings beside every hotel and flight card will raise the itinerary-creation rate by at least 8%, because ratings transform opaque AI recommendations into peer-endorsed suggestions.</a:t>
            </a:r>
            <a:endParaRPr lang="en-US" sz="1550" dirty="0"/>
          </a:p>
        </p:txBody>
      </p:sp>
      <p:sp>
        <p:nvSpPr>
          <p:cNvPr id="5" name="Shape 2"/>
          <p:cNvSpPr/>
          <p:nvPr/>
        </p:nvSpPr>
        <p:spPr>
          <a:xfrm>
            <a:off x="793790" y="4844177"/>
            <a:ext cx="22860" cy="1081564"/>
          </a:xfrm>
          <a:prstGeom prst="rect">
            <a:avLst/>
          </a:prstGeom>
          <a:solidFill>
            <a:srgbClr val="9FA582"/>
          </a:solidFill>
          <a:ln/>
        </p:spPr>
      </p:sp>
      <p:sp>
        <p:nvSpPr>
          <p:cNvPr id="6" name="Text 3"/>
          <p:cNvSpPr/>
          <p:nvPr/>
        </p:nvSpPr>
        <p:spPr>
          <a:xfrm>
            <a:off x="793790" y="614898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We identified trust as the key friction point on page 13 of our case study and theorized that transparent social validation would significantly impact user confidence in our AI planner's recommendations.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54010" y="449580"/>
            <a:ext cx="7446883" cy="511016"/>
          </a:xfrm>
          <a:prstGeom prst="rect">
            <a:avLst/>
          </a:prstGeom>
          <a:noFill/>
          <a:ln/>
        </p:spPr>
        <p:txBody>
          <a:bodyPr wrap="none" lIns="0" tIns="0" rIns="0" bIns="0" rtlCol="0" anchor="t"/>
          <a:lstStyle/>
          <a:p>
            <a:pPr algn="l" indent="0" marL="0">
              <a:lnSpc>
                <a:spcPts val="4000"/>
              </a:lnSpc>
              <a:buNone/>
            </a:pPr>
            <a:r>
              <a:rPr lang="en-US" sz="3200" b="1" dirty="0">
                <a:solidFill>
                  <a:srgbClr val="E1E5CD"/>
                </a:solidFill>
                <a:latin typeface="Outfit Bold" pitchFamily="34" charset="0"/>
                <a:ea typeface="Outfit Bold" pitchFamily="34" charset="-122"/>
                <a:cs typeface="Outfit Bold" pitchFamily="34" charset="-120"/>
              </a:rPr>
              <a:t>Test UX Design: Adding Verified Ratings</a:t>
            </a:r>
            <a:endParaRPr lang="en-US" sz="3200" dirty="0"/>
          </a:p>
        </p:txBody>
      </p:sp>
      <p:sp>
        <p:nvSpPr>
          <p:cNvPr id="3" name="Text 1"/>
          <p:cNvSpPr/>
          <p:nvPr/>
        </p:nvSpPr>
        <p:spPr>
          <a:xfrm>
            <a:off x="654010" y="1369338"/>
            <a:ext cx="2452807" cy="306586"/>
          </a:xfrm>
          <a:prstGeom prst="rect">
            <a:avLst/>
          </a:prstGeom>
          <a:noFill/>
          <a:ln/>
        </p:spPr>
        <p:txBody>
          <a:bodyPr wrap="none" lIns="0" tIns="0" rIns="0" bIns="0" rtlCol="0" anchor="t"/>
          <a:lstStyle/>
          <a:p>
            <a:pPr algn="l" indent="0" marL="0">
              <a:lnSpc>
                <a:spcPts val="2400"/>
              </a:lnSpc>
              <a:buNone/>
            </a:pPr>
            <a:r>
              <a:rPr lang="en-US" sz="1900" b="1" dirty="0">
                <a:solidFill>
                  <a:srgbClr val="E1E5CD"/>
                </a:solidFill>
                <a:latin typeface="Outfit Bold" pitchFamily="34" charset="0"/>
                <a:ea typeface="Outfit Bold" pitchFamily="34" charset="-122"/>
                <a:cs typeface="Outfit Bold" pitchFamily="34" charset="-120"/>
              </a:rPr>
              <a:t>Control Version</a:t>
            </a:r>
            <a:endParaRPr lang="en-US" sz="1900" dirty="0"/>
          </a:p>
        </p:txBody>
      </p:sp>
      <p:pic>
        <p:nvPicPr>
          <p:cNvPr id="4" name="Image 0" descr="preencoded.png">    </p:cNvPr>
          <p:cNvPicPr>
            <a:picLocks noChangeAspect="1"/>
          </p:cNvPicPr>
          <p:nvPr/>
        </p:nvPicPr>
        <p:blipFill>
          <a:blip r:embed="rId1"/>
          <a:stretch>
            <a:fillRect/>
          </a:stretch>
        </p:blipFill>
        <p:spPr>
          <a:xfrm>
            <a:off x="654010" y="1859875"/>
            <a:ext cx="6461760" cy="4421148"/>
          </a:xfrm>
          <a:prstGeom prst="rect">
            <a:avLst/>
          </a:prstGeom>
        </p:spPr>
      </p:pic>
      <p:sp>
        <p:nvSpPr>
          <p:cNvPr id="5" name="Text 2"/>
          <p:cNvSpPr/>
          <p:nvPr/>
        </p:nvSpPr>
        <p:spPr>
          <a:xfrm>
            <a:off x="654010" y="6464975"/>
            <a:ext cx="646176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2C4B5"/>
                </a:solidFill>
                <a:latin typeface="Bitter" pitchFamily="34" charset="0"/>
                <a:ea typeface="Bitter" pitchFamily="34" charset="-122"/>
                <a:cs typeface="Bitter" pitchFamily="34" charset="-120"/>
              </a:rPr>
              <a:t>Hotel/flight name</a:t>
            </a:r>
            <a:endParaRPr lang="en-US" sz="1250" dirty="0"/>
          </a:p>
        </p:txBody>
      </p:sp>
      <p:sp>
        <p:nvSpPr>
          <p:cNvPr id="6" name="Text 3"/>
          <p:cNvSpPr/>
          <p:nvPr/>
        </p:nvSpPr>
        <p:spPr>
          <a:xfrm>
            <a:off x="654010" y="6783586"/>
            <a:ext cx="646176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2C4B5"/>
                </a:solidFill>
                <a:latin typeface="Bitter" pitchFamily="34" charset="0"/>
                <a:ea typeface="Bitter" pitchFamily="34" charset="-122"/>
                <a:cs typeface="Bitter" pitchFamily="34" charset="-120"/>
              </a:rPr>
              <a:t>Thumbnail photo</a:t>
            </a:r>
            <a:endParaRPr lang="en-US" sz="1250" dirty="0"/>
          </a:p>
        </p:txBody>
      </p:sp>
      <p:sp>
        <p:nvSpPr>
          <p:cNvPr id="7" name="Text 4"/>
          <p:cNvSpPr/>
          <p:nvPr/>
        </p:nvSpPr>
        <p:spPr>
          <a:xfrm>
            <a:off x="654010" y="7102197"/>
            <a:ext cx="646176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2C4B5"/>
                </a:solidFill>
                <a:latin typeface="Bitter" pitchFamily="34" charset="0"/>
                <a:ea typeface="Bitter" pitchFamily="34" charset="-122"/>
                <a:cs typeface="Bitter" pitchFamily="34" charset="-120"/>
              </a:rPr>
              <a:t>Price display</a:t>
            </a:r>
            <a:endParaRPr lang="en-US" sz="1250" dirty="0"/>
          </a:p>
        </p:txBody>
      </p:sp>
      <p:sp>
        <p:nvSpPr>
          <p:cNvPr id="8" name="Text 5"/>
          <p:cNvSpPr/>
          <p:nvPr/>
        </p:nvSpPr>
        <p:spPr>
          <a:xfrm>
            <a:off x="654010" y="7420808"/>
            <a:ext cx="646176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2C4B5"/>
                </a:solidFill>
                <a:latin typeface="Bitter" pitchFamily="34" charset="0"/>
                <a:ea typeface="Bitter" pitchFamily="34" charset="-122"/>
                <a:cs typeface="Bitter" pitchFamily="34" charset="-120"/>
              </a:rPr>
              <a:t>"Book" CTA only</a:t>
            </a:r>
            <a:endParaRPr lang="en-US" sz="1250" dirty="0"/>
          </a:p>
        </p:txBody>
      </p:sp>
      <p:sp>
        <p:nvSpPr>
          <p:cNvPr id="9" name="Text 6"/>
          <p:cNvSpPr/>
          <p:nvPr/>
        </p:nvSpPr>
        <p:spPr>
          <a:xfrm>
            <a:off x="7522250" y="1369338"/>
            <a:ext cx="2452807" cy="306586"/>
          </a:xfrm>
          <a:prstGeom prst="rect">
            <a:avLst/>
          </a:prstGeom>
          <a:noFill/>
          <a:ln/>
        </p:spPr>
        <p:txBody>
          <a:bodyPr wrap="none" lIns="0" tIns="0" rIns="0" bIns="0" rtlCol="0" anchor="t"/>
          <a:lstStyle/>
          <a:p>
            <a:pPr algn="l" indent="0" marL="0">
              <a:lnSpc>
                <a:spcPts val="2400"/>
              </a:lnSpc>
              <a:buNone/>
            </a:pPr>
            <a:r>
              <a:rPr lang="en-US" sz="1900" b="1" dirty="0">
                <a:solidFill>
                  <a:srgbClr val="E1E5CD"/>
                </a:solidFill>
                <a:latin typeface="Outfit Bold" pitchFamily="34" charset="0"/>
                <a:ea typeface="Outfit Bold" pitchFamily="34" charset="-122"/>
                <a:cs typeface="Outfit Bold" pitchFamily="34" charset="-120"/>
              </a:rPr>
              <a:t>Treatment Version</a:t>
            </a:r>
            <a:endParaRPr lang="en-US" sz="1900" dirty="0"/>
          </a:p>
        </p:txBody>
      </p:sp>
      <p:pic>
        <p:nvPicPr>
          <p:cNvPr id="10" name="Image 1" descr="preencoded.png">    </p:cNvPr>
          <p:cNvPicPr>
            <a:picLocks noChangeAspect="1"/>
          </p:cNvPicPr>
          <p:nvPr/>
        </p:nvPicPr>
        <p:blipFill>
          <a:blip r:embed="rId2"/>
          <a:stretch>
            <a:fillRect/>
          </a:stretch>
        </p:blipFill>
        <p:spPr>
          <a:xfrm>
            <a:off x="7522250" y="1859875"/>
            <a:ext cx="6461760" cy="4421148"/>
          </a:xfrm>
          <a:prstGeom prst="rect">
            <a:avLst/>
          </a:prstGeom>
        </p:spPr>
      </p:pic>
      <p:sp>
        <p:nvSpPr>
          <p:cNvPr id="11" name="Text 7"/>
          <p:cNvSpPr/>
          <p:nvPr/>
        </p:nvSpPr>
        <p:spPr>
          <a:xfrm>
            <a:off x="7522250" y="6464975"/>
            <a:ext cx="646176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2C4B5"/>
                </a:solidFill>
                <a:latin typeface="Bitter" pitchFamily="34" charset="0"/>
                <a:ea typeface="Bitter" pitchFamily="34" charset="-122"/>
                <a:cs typeface="Bitter" pitchFamily="34" charset="-120"/>
              </a:rPr>
              <a:t>Everything in control plus:</a:t>
            </a:r>
            <a:endParaRPr lang="en-US" sz="1250" dirty="0"/>
          </a:p>
        </p:txBody>
      </p:sp>
      <p:sp>
        <p:nvSpPr>
          <p:cNvPr id="12" name="Text 8"/>
          <p:cNvSpPr/>
          <p:nvPr/>
        </p:nvSpPr>
        <p:spPr>
          <a:xfrm>
            <a:off x="7522250" y="6783586"/>
            <a:ext cx="646176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000000"/>
                </a:solidFill>
                <a:latin typeface="Bitter" pitchFamily="34" charset="0"/>
                <a:ea typeface="Bitter" pitchFamily="34" charset="-122"/>
                <a:cs typeface="Bitter" pitchFamily="34" charset="-120"/>
              </a:rPr>
              <a:t>⭐</a:t>
            </a:r>
            <a:pPr algn="l" indent="0" marL="0">
              <a:lnSpc>
                <a:spcPts val="2050"/>
              </a:lnSpc>
              <a:buNone/>
            </a:pPr>
            <a:r>
              <a:rPr lang="en-US" sz="1250" dirty="0">
                <a:solidFill>
                  <a:srgbClr val="C2C4B5"/>
                </a:solidFill>
                <a:latin typeface="Bitter" pitchFamily="34" charset="0"/>
                <a:ea typeface="Bitter" pitchFamily="34" charset="-122"/>
                <a:cs typeface="Bitter" pitchFamily="34" charset="-120"/>
              </a:rPr>
              <a:t> Average rating &amp; review count</a:t>
            </a:r>
            <a:endParaRPr lang="en-US" sz="1250" dirty="0"/>
          </a:p>
        </p:txBody>
      </p:sp>
      <p:sp>
        <p:nvSpPr>
          <p:cNvPr id="13" name="Text 9"/>
          <p:cNvSpPr/>
          <p:nvPr/>
        </p:nvSpPr>
        <p:spPr>
          <a:xfrm>
            <a:off x="7522250" y="7102197"/>
            <a:ext cx="646176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2C4B5"/>
                </a:solidFill>
                <a:latin typeface="Bitter" pitchFamily="34" charset="0"/>
                <a:ea typeface="Bitter" pitchFamily="34" charset="-122"/>
                <a:cs typeface="Bitter" pitchFamily="34" charset="-120"/>
              </a:rPr>
              <a:t>Verification tooltip</a:t>
            </a:r>
            <a:endParaRPr lang="en-US" sz="1250" dirty="0"/>
          </a:p>
        </p:txBody>
      </p:sp>
      <p:sp>
        <p:nvSpPr>
          <p:cNvPr id="14" name="Text 10"/>
          <p:cNvSpPr/>
          <p:nvPr/>
        </p:nvSpPr>
        <p:spPr>
          <a:xfrm>
            <a:off x="7522250" y="7420808"/>
            <a:ext cx="6461760"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2C4B5"/>
                </a:solidFill>
                <a:latin typeface="Bitter" pitchFamily="34" charset="0"/>
                <a:ea typeface="Bitter" pitchFamily="34" charset="-122"/>
                <a:cs typeface="Bitter" pitchFamily="34" charset="-120"/>
              </a:rPr>
              <a:t>"Sort by highest rated" toggle</a:t>
            </a:r>
            <a:endParaRPr lang="en-US" sz="1250" dirty="0"/>
          </a:p>
        </p:txBody>
      </p:sp>
      <p:sp>
        <p:nvSpPr>
          <p:cNvPr id="15" name="Text 11"/>
          <p:cNvSpPr/>
          <p:nvPr/>
        </p:nvSpPr>
        <p:spPr>
          <a:xfrm>
            <a:off x="654010" y="7923371"/>
            <a:ext cx="13322379" cy="261461"/>
          </a:xfrm>
          <a:prstGeom prst="rect">
            <a:avLst/>
          </a:prstGeom>
          <a:noFill/>
          <a:ln/>
        </p:spPr>
        <p:txBody>
          <a:bodyPr wrap="none" lIns="0" tIns="0" rIns="0" bIns="0" rtlCol="0" anchor="t"/>
          <a:lstStyle/>
          <a:p>
            <a:pPr algn="l" indent="0" marL="0">
              <a:lnSpc>
                <a:spcPts val="2050"/>
              </a:lnSpc>
              <a:buNone/>
            </a:pPr>
            <a:r>
              <a:rPr lang="en-US" sz="1250" dirty="0">
                <a:solidFill>
                  <a:srgbClr val="C2C4B5"/>
                </a:solidFill>
                <a:latin typeface="Bitter" pitchFamily="34" charset="0"/>
                <a:ea typeface="Bitter" pitchFamily="34" charset="-122"/>
                <a:cs typeface="Bitter" pitchFamily="34" charset="-120"/>
              </a:rPr>
              <a:t>Implementation: Ratings pulled nightly from Booking.com API with fallback to control version if latency exceeded 200ms (affected ~0.4% of sessions).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786289"/>
            <a:ext cx="7269956"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Test Methodology &amp; Parameters</a:t>
            </a:r>
            <a:endParaRPr lang="en-US" sz="3900" dirty="0"/>
          </a:p>
        </p:txBody>
      </p:sp>
      <p:sp>
        <p:nvSpPr>
          <p:cNvPr id="4" name="Shape 1"/>
          <p:cNvSpPr/>
          <p:nvPr/>
        </p:nvSpPr>
        <p:spPr>
          <a:xfrm>
            <a:off x="793790" y="1704023"/>
            <a:ext cx="446484" cy="446484"/>
          </a:xfrm>
          <a:prstGeom prst="roundRect">
            <a:avLst>
              <a:gd name="adj" fmla="val 6668"/>
            </a:avLst>
          </a:prstGeom>
          <a:solidFill>
            <a:srgbClr val="3B3C3E"/>
          </a:solidFill>
          <a:ln/>
        </p:spPr>
      </p:sp>
      <p:sp>
        <p:nvSpPr>
          <p:cNvPr id="5" name="Text 2"/>
          <p:cNvSpPr/>
          <p:nvPr/>
        </p:nvSpPr>
        <p:spPr>
          <a:xfrm>
            <a:off x="1438632" y="177224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Test Scope</a:t>
            </a:r>
            <a:endParaRPr lang="en-US" sz="1950" dirty="0"/>
          </a:p>
        </p:txBody>
      </p:sp>
      <p:sp>
        <p:nvSpPr>
          <p:cNvPr id="6" name="Text 3"/>
          <p:cNvSpPr/>
          <p:nvPr/>
        </p:nvSpPr>
        <p:spPr>
          <a:xfrm>
            <a:off x="1438632" y="2201466"/>
            <a:ext cx="6911578"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Global test across all Wild Willy users on both desktop and mobile platforms</a:t>
            </a:r>
            <a:endParaRPr lang="en-US" sz="1550" dirty="0"/>
          </a:p>
        </p:txBody>
      </p:sp>
      <p:sp>
        <p:nvSpPr>
          <p:cNvPr id="7" name="Text 4"/>
          <p:cNvSpPr/>
          <p:nvPr/>
        </p:nvSpPr>
        <p:spPr>
          <a:xfrm>
            <a:off x="1438632" y="2955608"/>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Duration: August 5, 2024 - August 25, 2024 (20 days)</a:t>
            </a:r>
            <a:endParaRPr lang="en-US" sz="1550" dirty="0"/>
          </a:p>
        </p:txBody>
      </p:sp>
      <p:sp>
        <p:nvSpPr>
          <p:cNvPr id="8" name="Shape 5"/>
          <p:cNvSpPr/>
          <p:nvPr/>
        </p:nvSpPr>
        <p:spPr>
          <a:xfrm>
            <a:off x="793790" y="3669982"/>
            <a:ext cx="446484" cy="446484"/>
          </a:xfrm>
          <a:prstGeom prst="roundRect">
            <a:avLst>
              <a:gd name="adj" fmla="val 6668"/>
            </a:avLst>
          </a:prstGeom>
          <a:solidFill>
            <a:srgbClr val="3B3C3E"/>
          </a:solidFill>
          <a:ln/>
        </p:spPr>
      </p:sp>
      <p:sp>
        <p:nvSpPr>
          <p:cNvPr id="9" name="Text 6"/>
          <p:cNvSpPr/>
          <p:nvPr/>
        </p:nvSpPr>
        <p:spPr>
          <a:xfrm>
            <a:off x="1438632" y="3738205"/>
            <a:ext cx="2611279"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Traffic &amp; Measurement</a:t>
            </a:r>
            <a:endParaRPr lang="en-US" sz="1950" dirty="0"/>
          </a:p>
        </p:txBody>
      </p:sp>
      <p:sp>
        <p:nvSpPr>
          <p:cNvPr id="10" name="Text 7"/>
          <p:cNvSpPr/>
          <p:nvPr/>
        </p:nvSpPr>
        <p:spPr>
          <a:xfrm>
            <a:off x="1438632" y="4167426"/>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50/50 traffic split at session start</a:t>
            </a:r>
            <a:endParaRPr lang="en-US" sz="1550" dirty="0"/>
          </a:p>
        </p:txBody>
      </p:sp>
      <p:sp>
        <p:nvSpPr>
          <p:cNvPr id="11" name="Text 8"/>
          <p:cNvSpPr/>
          <p:nvPr/>
        </p:nvSpPr>
        <p:spPr>
          <a:xfrm>
            <a:off x="1438632" y="4604028"/>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Primary KPI: Itinerary-creation rate</a:t>
            </a:r>
            <a:endParaRPr lang="en-US" sz="1550" dirty="0"/>
          </a:p>
        </p:txBody>
      </p:sp>
      <p:sp>
        <p:nvSpPr>
          <p:cNvPr id="12" name="Text 9"/>
          <p:cNvSpPr/>
          <p:nvPr/>
        </p:nvSpPr>
        <p:spPr>
          <a:xfrm>
            <a:off x="1438632" y="5040630"/>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Guardrails: 95th-percentile first contentful paint, bounce rate, add-to-cart</a:t>
            </a:r>
            <a:endParaRPr lang="en-US" sz="1550" dirty="0"/>
          </a:p>
        </p:txBody>
      </p:sp>
      <p:sp>
        <p:nvSpPr>
          <p:cNvPr id="13" name="Shape 10"/>
          <p:cNvSpPr/>
          <p:nvPr/>
        </p:nvSpPr>
        <p:spPr>
          <a:xfrm>
            <a:off x="793790" y="5755005"/>
            <a:ext cx="446484" cy="446484"/>
          </a:xfrm>
          <a:prstGeom prst="roundRect">
            <a:avLst>
              <a:gd name="adj" fmla="val 6668"/>
            </a:avLst>
          </a:prstGeom>
          <a:solidFill>
            <a:srgbClr val="3B3C3E"/>
          </a:solidFill>
          <a:ln/>
        </p:spPr>
      </p:sp>
      <p:sp>
        <p:nvSpPr>
          <p:cNvPr id="14" name="Text 11"/>
          <p:cNvSpPr/>
          <p:nvPr/>
        </p:nvSpPr>
        <p:spPr>
          <a:xfrm>
            <a:off x="1438632" y="582322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Statistical Rigor</a:t>
            </a:r>
            <a:endParaRPr lang="en-US" sz="1950" dirty="0"/>
          </a:p>
        </p:txBody>
      </p:sp>
      <p:sp>
        <p:nvSpPr>
          <p:cNvPr id="15" name="Text 12"/>
          <p:cNvSpPr/>
          <p:nvPr/>
        </p:nvSpPr>
        <p:spPr>
          <a:xfrm>
            <a:off x="1438632" y="6252448"/>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Two-tailed z-test with α = 0.05</a:t>
            </a:r>
            <a:endParaRPr lang="en-US" sz="1550" dirty="0"/>
          </a:p>
        </p:txBody>
      </p:sp>
      <p:sp>
        <p:nvSpPr>
          <p:cNvPr id="16" name="Text 13"/>
          <p:cNvSpPr/>
          <p:nvPr/>
        </p:nvSpPr>
        <p:spPr>
          <a:xfrm>
            <a:off x="1438632" y="6689050"/>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Achieved 95%+ statistical power</a:t>
            </a:r>
            <a:endParaRPr lang="en-US" sz="1550" dirty="0"/>
          </a:p>
        </p:txBody>
      </p:sp>
      <p:sp>
        <p:nvSpPr>
          <p:cNvPr id="17" name="Text 14"/>
          <p:cNvSpPr/>
          <p:nvPr/>
        </p:nvSpPr>
        <p:spPr>
          <a:xfrm>
            <a:off x="1438632" y="7125653"/>
            <a:ext cx="6911578"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Confidence intervals calculated for all primary metrics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13146"/>
            <a:ext cx="9385935"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Results: Significant Win for Transparency</a:t>
            </a:r>
            <a:endParaRPr lang="en-US" sz="3900" dirty="0"/>
          </a:p>
        </p:txBody>
      </p:sp>
      <p:sp>
        <p:nvSpPr>
          <p:cNvPr id="3" name="Shape 1"/>
          <p:cNvSpPr/>
          <p:nvPr/>
        </p:nvSpPr>
        <p:spPr>
          <a:xfrm>
            <a:off x="793790" y="3330059"/>
            <a:ext cx="13042821" cy="1727954"/>
          </a:xfrm>
          <a:prstGeom prst="roundRect">
            <a:avLst>
              <a:gd name="adj" fmla="val 1723"/>
            </a:avLst>
          </a:prstGeom>
          <a:noFill/>
          <a:ln w="7620">
            <a:solidFill>
              <a:srgbClr val="FFFFFF">
                <a:alpha val="24000"/>
              </a:srgbClr>
            </a:solidFill>
            <a:prstDash val="solid"/>
          </a:ln>
        </p:spPr>
      </p:sp>
      <p:sp>
        <p:nvSpPr>
          <p:cNvPr id="4" name="Shape 2"/>
          <p:cNvSpPr/>
          <p:nvPr/>
        </p:nvSpPr>
        <p:spPr>
          <a:xfrm>
            <a:off x="801410" y="3337679"/>
            <a:ext cx="13027581" cy="570905"/>
          </a:xfrm>
          <a:prstGeom prst="rect">
            <a:avLst/>
          </a:prstGeom>
          <a:solidFill>
            <a:srgbClr val="FFFFFF">
              <a:alpha val="4000"/>
            </a:srgbClr>
          </a:solidFill>
          <a:ln/>
        </p:spPr>
      </p:sp>
      <p:sp>
        <p:nvSpPr>
          <p:cNvPr id="5" name="Text 3"/>
          <p:cNvSpPr/>
          <p:nvPr/>
        </p:nvSpPr>
        <p:spPr>
          <a:xfrm>
            <a:off x="1000006" y="3464362"/>
            <a:ext cx="3507700"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Metric</a:t>
            </a:r>
            <a:endParaRPr lang="en-US" sz="1550" dirty="0"/>
          </a:p>
        </p:txBody>
      </p:sp>
      <p:sp>
        <p:nvSpPr>
          <p:cNvPr id="6" name="Text 4"/>
          <p:cNvSpPr/>
          <p:nvPr/>
        </p:nvSpPr>
        <p:spPr>
          <a:xfrm>
            <a:off x="4912043" y="3464362"/>
            <a:ext cx="2852499"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Control</a:t>
            </a:r>
            <a:endParaRPr lang="en-US" sz="1550" dirty="0"/>
          </a:p>
        </p:txBody>
      </p:sp>
      <p:sp>
        <p:nvSpPr>
          <p:cNvPr id="7" name="Text 5"/>
          <p:cNvSpPr/>
          <p:nvPr/>
        </p:nvSpPr>
        <p:spPr>
          <a:xfrm>
            <a:off x="8168878" y="3464362"/>
            <a:ext cx="2852499"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Treatment</a:t>
            </a:r>
            <a:endParaRPr lang="en-US" sz="1550" dirty="0"/>
          </a:p>
        </p:txBody>
      </p:sp>
      <p:sp>
        <p:nvSpPr>
          <p:cNvPr id="8" name="Text 6"/>
          <p:cNvSpPr/>
          <p:nvPr/>
        </p:nvSpPr>
        <p:spPr>
          <a:xfrm>
            <a:off x="11425714" y="3464362"/>
            <a:ext cx="2204918" cy="317540"/>
          </a:xfrm>
          <a:prstGeom prst="rect">
            <a:avLst/>
          </a:prstGeom>
          <a:noFill/>
          <a:ln/>
        </p:spPr>
        <p:txBody>
          <a:bodyPr wrap="none" lIns="0" tIns="0" rIns="0" bIns="0" rtlCol="0" anchor="t"/>
          <a:lstStyle/>
          <a:p>
            <a:pPr algn="l" indent="0" marL="0">
              <a:lnSpc>
                <a:spcPts val="2500"/>
              </a:lnSpc>
              <a:buNone/>
            </a:pPr>
            <a:r>
              <a:rPr lang="en-US" sz="1550" b="1" dirty="0">
                <a:solidFill>
                  <a:srgbClr val="C2C4B5"/>
                </a:solidFill>
                <a:latin typeface="Bitter" pitchFamily="34" charset="0"/>
                <a:ea typeface="Bitter" pitchFamily="34" charset="-122"/>
                <a:cs typeface="Bitter" pitchFamily="34" charset="-120"/>
              </a:rPr>
              <a:t>Lift</a:t>
            </a:r>
            <a:endParaRPr lang="en-US" sz="1550" dirty="0"/>
          </a:p>
        </p:txBody>
      </p:sp>
      <p:sp>
        <p:nvSpPr>
          <p:cNvPr id="9" name="Shape 7"/>
          <p:cNvSpPr/>
          <p:nvPr/>
        </p:nvSpPr>
        <p:spPr>
          <a:xfrm>
            <a:off x="801410" y="3908584"/>
            <a:ext cx="13027581" cy="570905"/>
          </a:xfrm>
          <a:prstGeom prst="rect">
            <a:avLst/>
          </a:prstGeom>
          <a:solidFill>
            <a:srgbClr val="000000">
              <a:alpha val="4000"/>
            </a:srgbClr>
          </a:solidFill>
          <a:ln/>
        </p:spPr>
      </p:sp>
      <p:sp>
        <p:nvSpPr>
          <p:cNvPr id="10" name="Text 8"/>
          <p:cNvSpPr/>
          <p:nvPr/>
        </p:nvSpPr>
        <p:spPr>
          <a:xfrm>
            <a:off x="1000006" y="4035266"/>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Itinerary-creation rate</a:t>
            </a:r>
            <a:endParaRPr lang="en-US" sz="1550" dirty="0"/>
          </a:p>
        </p:txBody>
      </p:sp>
      <p:sp>
        <p:nvSpPr>
          <p:cNvPr id="11" name="Text 9"/>
          <p:cNvSpPr/>
          <p:nvPr/>
        </p:nvSpPr>
        <p:spPr>
          <a:xfrm>
            <a:off x="4912043" y="4035266"/>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20.1%</a:t>
            </a:r>
            <a:endParaRPr lang="en-US" sz="1550" dirty="0"/>
          </a:p>
        </p:txBody>
      </p:sp>
      <p:sp>
        <p:nvSpPr>
          <p:cNvPr id="12" name="Text 10"/>
          <p:cNvSpPr/>
          <p:nvPr/>
        </p:nvSpPr>
        <p:spPr>
          <a:xfrm>
            <a:off x="8168878" y="4035266"/>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21.9%</a:t>
            </a:r>
            <a:endParaRPr lang="en-US" sz="1550" dirty="0"/>
          </a:p>
        </p:txBody>
      </p:sp>
      <p:sp>
        <p:nvSpPr>
          <p:cNvPr id="13" name="Text 11"/>
          <p:cNvSpPr/>
          <p:nvPr/>
        </p:nvSpPr>
        <p:spPr>
          <a:xfrm>
            <a:off x="11425714" y="4035266"/>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+9.1%</a:t>
            </a:r>
            <a:endParaRPr lang="en-US" sz="1550" dirty="0"/>
          </a:p>
        </p:txBody>
      </p:sp>
      <p:sp>
        <p:nvSpPr>
          <p:cNvPr id="14" name="Shape 12"/>
          <p:cNvSpPr/>
          <p:nvPr/>
        </p:nvSpPr>
        <p:spPr>
          <a:xfrm>
            <a:off x="801410" y="4479488"/>
            <a:ext cx="13027581" cy="570905"/>
          </a:xfrm>
          <a:prstGeom prst="rect">
            <a:avLst/>
          </a:prstGeom>
          <a:solidFill>
            <a:srgbClr val="FFFFFF">
              <a:alpha val="4000"/>
            </a:srgbClr>
          </a:solidFill>
          <a:ln/>
        </p:spPr>
      </p:sp>
      <p:sp>
        <p:nvSpPr>
          <p:cNvPr id="15" name="Text 13"/>
          <p:cNvSpPr/>
          <p:nvPr/>
        </p:nvSpPr>
        <p:spPr>
          <a:xfrm>
            <a:off x="1000006" y="4606171"/>
            <a:ext cx="3507700"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"Strongly trust Willy"</a:t>
            </a:r>
            <a:endParaRPr lang="en-US" sz="1550" dirty="0"/>
          </a:p>
        </p:txBody>
      </p:sp>
      <p:sp>
        <p:nvSpPr>
          <p:cNvPr id="16" name="Text 14"/>
          <p:cNvSpPr/>
          <p:nvPr/>
        </p:nvSpPr>
        <p:spPr>
          <a:xfrm>
            <a:off x="4912043" y="4606171"/>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23%</a:t>
            </a:r>
            <a:endParaRPr lang="en-US" sz="1550" dirty="0"/>
          </a:p>
        </p:txBody>
      </p:sp>
      <p:sp>
        <p:nvSpPr>
          <p:cNvPr id="17" name="Text 15"/>
          <p:cNvSpPr/>
          <p:nvPr/>
        </p:nvSpPr>
        <p:spPr>
          <a:xfrm>
            <a:off x="8168878" y="4606171"/>
            <a:ext cx="2852499"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28%</a:t>
            </a:r>
            <a:endParaRPr lang="en-US" sz="1550" dirty="0"/>
          </a:p>
        </p:txBody>
      </p:sp>
      <p:sp>
        <p:nvSpPr>
          <p:cNvPr id="18" name="Text 16"/>
          <p:cNvSpPr/>
          <p:nvPr/>
        </p:nvSpPr>
        <p:spPr>
          <a:xfrm>
            <a:off x="11425714" y="4606171"/>
            <a:ext cx="2204918"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+24%</a:t>
            </a:r>
            <a:endParaRPr lang="en-US" sz="1550" dirty="0"/>
          </a:p>
        </p:txBody>
      </p:sp>
      <p:sp>
        <p:nvSpPr>
          <p:cNvPr id="19" name="Text 17"/>
          <p:cNvSpPr/>
          <p:nvPr/>
        </p:nvSpPr>
        <p:spPr>
          <a:xfrm>
            <a:off x="793790" y="528125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The p-value of &lt; 0.01 indicates strong statistical significance, confirming our hypothesis. Users engaged more with cards and qualitative data showed fewer "Is this legit?" comments in exit surveys.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31282"/>
            <a:ext cx="7908488"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Why It Worked: Trust Drives Action</a:t>
            </a:r>
            <a:endParaRPr lang="en-US" sz="3900" dirty="0"/>
          </a:p>
        </p:txBody>
      </p:sp>
      <p:pic>
        <p:nvPicPr>
          <p:cNvPr id="3" name="Image 0" descr="preencoded.png">    </p:cNvPr>
          <p:cNvPicPr>
            <a:picLocks noChangeAspect="1"/>
          </p:cNvPicPr>
          <p:nvPr/>
        </p:nvPicPr>
        <p:blipFill>
          <a:blip r:embed="rId1"/>
          <a:stretch>
            <a:fillRect/>
          </a:stretch>
        </p:blipFill>
        <p:spPr>
          <a:xfrm>
            <a:off x="793790" y="1872258"/>
            <a:ext cx="6279356" cy="4296370"/>
          </a:xfrm>
          <a:prstGeom prst="rect">
            <a:avLst/>
          </a:prstGeom>
        </p:spPr>
      </p:pic>
      <p:sp>
        <p:nvSpPr>
          <p:cNvPr id="4" name="Shape 1"/>
          <p:cNvSpPr/>
          <p:nvPr/>
        </p:nvSpPr>
        <p:spPr>
          <a:xfrm>
            <a:off x="7564874" y="1872258"/>
            <a:ext cx="446484" cy="446484"/>
          </a:xfrm>
          <a:prstGeom prst="roundRect">
            <a:avLst>
              <a:gd name="adj" fmla="val 6668"/>
            </a:avLst>
          </a:prstGeom>
          <a:solidFill>
            <a:srgbClr val="3B3C3E"/>
          </a:solidFill>
          <a:ln/>
        </p:spPr>
      </p:sp>
      <p:sp>
        <p:nvSpPr>
          <p:cNvPr id="5" name="Text 2"/>
          <p:cNvSpPr/>
          <p:nvPr/>
        </p:nvSpPr>
        <p:spPr>
          <a:xfrm>
            <a:off x="8209717" y="194048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Social Proof Effect</a:t>
            </a:r>
            <a:endParaRPr lang="en-US" sz="1950" dirty="0"/>
          </a:p>
        </p:txBody>
      </p:sp>
      <p:sp>
        <p:nvSpPr>
          <p:cNvPr id="6" name="Text 3"/>
          <p:cNvSpPr/>
          <p:nvPr/>
        </p:nvSpPr>
        <p:spPr>
          <a:xfrm>
            <a:off x="8209717" y="2448997"/>
            <a:ext cx="5634514"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Ratings injected peer validation into otherwise opaque AI recommendations</a:t>
            </a:r>
            <a:endParaRPr lang="en-US" sz="1550" dirty="0"/>
          </a:p>
        </p:txBody>
      </p:sp>
      <p:sp>
        <p:nvSpPr>
          <p:cNvPr id="7" name="Shape 4"/>
          <p:cNvSpPr/>
          <p:nvPr/>
        </p:nvSpPr>
        <p:spPr>
          <a:xfrm>
            <a:off x="7564874" y="3480911"/>
            <a:ext cx="446484" cy="446484"/>
          </a:xfrm>
          <a:prstGeom prst="roundRect">
            <a:avLst>
              <a:gd name="adj" fmla="val 6668"/>
            </a:avLst>
          </a:prstGeom>
          <a:solidFill>
            <a:srgbClr val="3B3C3E"/>
          </a:solidFill>
          <a:ln/>
        </p:spPr>
      </p:sp>
      <p:sp>
        <p:nvSpPr>
          <p:cNvPr id="8" name="Text 5"/>
          <p:cNvSpPr/>
          <p:nvPr/>
        </p:nvSpPr>
        <p:spPr>
          <a:xfrm>
            <a:off x="8209717" y="3549134"/>
            <a:ext cx="2506623"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Increased Exploration</a:t>
            </a:r>
            <a:endParaRPr lang="en-US" sz="1950" dirty="0"/>
          </a:p>
        </p:txBody>
      </p:sp>
      <p:sp>
        <p:nvSpPr>
          <p:cNvPr id="9" name="Text 6"/>
          <p:cNvSpPr/>
          <p:nvPr/>
        </p:nvSpPr>
        <p:spPr>
          <a:xfrm>
            <a:off x="8209717" y="4057650"/>
            <a:ext cx="563451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Users viewed 17% more cards when ratings were present</a:t>
            </a:r>
            <a:endParaRPr lang="en-US" sz="1550" dirty="0"/>
          </a:p>
        </p:txBody>
      </p:sp>
      <p:sp>
        <p:nvSpPr>
          <p:cNvPr id="10" name="Shape 7"/>
          <p:cNvSpPr/>
          <p:nvPr/>
        </p:nvSpPr>
        <p:spPr>
          <a:xfrm>
            <a:off x="7564874" y="4772025"/>
            <a:ext cx="446484" cy="446484"/>
          </a:xfrm>
          <a:prstGeom prst="roundRect">
            <a:avLst>
              <a:gd name="adj" fmla="val 6668"/>
            </a:avLst>
          </a:prstGeom>
          <a:solidFill>
            <a:srgbClr val="3B3C3E"/>
          </a:solidFill>
          <a:ln/>
        </p:spPr>
      </p:sp>
      <p:sp>
        <p:nvSpPr>
          <p:cNvPr id="11" name="Text 8"/>
          <p:cNvSpPr/>
          <p:nvPr/>
        </p:nvSpPr>
        <p:spPr>
          <a:xfrm>
            <a:off x="8209717" y="4840248"/>
            <a:ext cx="2853095"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Maintained Performance</a:t>
            </a:r>
            <a:endParaRPr lang="en-US" sz="1950" dirty="0"/>
          </a:p>
        </p:txBody>
      </p:sp>
      <p:sp>
        <p:nvSpPr>
          <p:cNvPr id="12" name="Text 9"/>
          <p:cNvSpPr/>
          <p:nvPr/>
        </p:nvSpPr>
        <p:spPr>
          <a:xfrm>
            <a:off x="8209717" y="5348764"/>
            <a:ext cx="5634514" cy="317540"/>
          </a:xfrm>
          <a:prstGeom prst="rect">
            <a:avLst/>
          </a:prstGeom>
          <a:noFill/>
          <a:ln/>
        </p:spPr>
        <p:txBody>
          <a:bodyPr wrap="non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Page weight stayed under 10 kB with no impact on load times</a:t>
            </a:r>
            <a:endParaRPr lang="en-US" sz="1550" dirty="0"/>
          </a:p>
        </p:txBody>
      </p:sp>
      <p:sp>
        <p:nvSpPr>
          <p:cNvPr id="13" name="Shape 10"/>
          <p:cNvSpPr/>
          <p:nvPr/>
        </p:nvSpPr>
        <p:spPr>
          <a:xfrm>
            <a:off x="7564874" y="6063139"/>
            <a:ext cx="446484" cy="446484"/>
          </a:xfrm>
          <a:prstGeom prst="roundRect">
            <a:avLst>
              <a:gd name="adj" fmla="val 6668"/>
            </a:avLst>
          </a:prstGeom>
          <a:solidFill>
            <a:srgbClr val="3B3C3E"/>
          </a:solidFill>
          <a:ln/>
        </p:spPr>
      </p:sp>
      <p:sp>
        <p:nvSpPr>
          <p:cNvPr id="14" name="Text 11"/>
          <p:cNvSpPr/>
          <p:nvPr/>
        </p:nvSpPr>
        <p:spPr>
          <a:xfrm>
            <a:off x="8209717" y="6131362"/>
            <a:ext cx="2832259"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Direct Friction Reduction</a:t>
            </a:r>
            <a:endParaRPr lang="en-US" sz="1950" dirty="0"/>
          </a:p>
        </p:txBody>
      </p:sp>
      <p:sp>
        <p:nvSpPr>
          <p:cNvPr id="15" name="Text 12"/>
          <p:cNvSpPr/>
          <p:nvPr/>
        </p:nvSpPr>
        <p:spPr>
          <a:xfrm>
            <a:off x="8209717" y="6639877"/>
            <a:ext cx="5634514"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Directly addressed the transparency concern identified on page 13 of our case study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058352"/>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Conclusion: Verified Ratings Build Trust</a:t>
            </a:r>
            <a:endParaRPr lang="en-US" sz="3900" dirty="0"/>
          </a:p>
        </p:txBody>
      </p:sp>
      <p:sp>
        <p:nvSpPr>
          <p:cNvPr id="4" name="Text 1"/>
          <p:cNvSpPr/>
          <p:nvPr/>
        </p:nvSpPr>
        <p:spPr>
          <a:xfrm>
            <a:off x="1091446" y="3819406"/>
            <a:ext cx="7258764" cy="95261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The treatment won with a statistically significant +9.1% lift in itinerary creation and a 24% relative jump in trust sentiment, validating our transparency hypothesis with no negative impact on performance metrics.</a:t>
            </a:r>
            <a:endParaRPr lang="en-US" sz="1550" dirty="0"/>
          </a:p>
        </p:txBody>
      </p:sp>
      <p:sp>
        <p:nvSpPr>
          <p:cNvPr id="5" name="Shape 2"/>
          <p:cNvSpPr/>
          <p:nvPr/>
        </p:nvSpPr>
        <p:spPr>
          <a:xfrm>
            <a:off x="793790" y="3596164"/>
            <a:ext cx="22860" cy="1399103"/>
          </a:xfrm>
          <a:prstGeom prst="rect">
            <a:avLst/>
          </a:prstGeom>
          <a:solidFill>
            <a:srgbClr val="9FA582"/>
          </a:solidFill>
          <a:ln/>
        </p:spPr>
      </p:sp>
      <p:sp>
        <p:nvSpPr>
          <p:cNvPr id="6" name="Text 3"/>
          <p:cNvSpPr/>
          <p:nvPr/>
        </p:nvSpPr>
        <p:spPr>
          <a:xfrm>
            <a:off x="793790" y="5218509"/>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By transforming black-box AI recommendations into peer-validated suggestions, we've successfully addressed a critical friction point in the user journey and created a more trusted planning experience.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43414"/>
            <a:ext cx="9990773" cy="620078"/>
          </a:xfrm>
          <a:prstGeom prst="rect">
            <a:avLst/>
          </a:prstGeom>
          <a:noFill/>
          <a:ln/>
        </p:spPr>
        <p:txBody>
          <a:bodyPr wrap="none" lIns="0" tIns="0" rIns="0" bIns="0" rtlCol="0" anchor="t"/>
          <a:lstStyle/>
          <a:p>
            <a:pPr algn="l" indent="0" marL="0">
              <a:lnSpc>
                <a:spcPts val="4850"/>
              </a:lnSpc>
              <a:buNone/>
            </a:pPr>
            <a:r>
              <a:rPr lang="en-US" sz="3900" b="1" dirty="0">
                <a:solidFill>
                  <a:srgbClr val="E1E5CD"/>
                </a:solidFill>
                <a:latin typeface="Outfit Bold" pitchFamily="34" charset="0"/>
                <a:ea typeface="Outfit Bold" pitchFamily="34" charset="-122"/>
                <a:cs typeface="Outfit Bold" pitchFamily="34" charset="-120"/>
              </a:rPr>
              <a:t>Next Steps: Expanding the Trust Framework</a:t>
            </a:r>
            <a:endParaRPr lang="en-US" sz="3900" dirty="0"/>
          </a:p>
        </p:txBody>
      </p:sp>
      <p:sp>
        <p:nvSpPr>
          <p:cNvPr id="3" name="Shape 1"/>
          <p:cNvSpPr/>
          <p:nvPr/>
        </p:nvSpPr>
        <p:spPr>
          <a:xfrm>
            <a:off x="7303770" y="1660327"/>
            <a:ext cx="22860" cy="5925860"/>
          </a:xfrm>
          <a:prstGeom prst="roundRect">
            <a:avLst>
              <a:gd name="adj" fmla="val 130232"/>
            </a:avLst>
          </a:prstGeom>
          <a:solidFill>
            <a:srgbClr val="545557"/>
          </a:solidFill>
          <a:ln/>
        </p:spPr>
      </p:sp>
      <p:sp>
        <p:nvSpPr>
          <p:cNvPr id="4" name="Shape 2"/>
          <p:cNvSpPr/>
          <p:nvPr/>
        </p:nvSpPr>
        <p:spPr>
          <a:xfrm>
            <a:off x="6519505" y="1872139"/>
            <a:ext cx="595313" cy="22860"/>
          </a:xfrm>
          <a:prstGeom prst="roundRect">
            <a:avLst>
              <a:gd name="adj" fmla="val 130232"/>
            </a:avLst>
          </a:prstGeom>
          <a:solidFill>
            <a:srgbClr val="545557"/>
          </a:solidFill>
          <a:ln/>
        </p:spPr>
      </p:sp>
      <p:sp>
        <p:nvSpPr>
          <p:cNvPr id="5" name="Shape 3"/>
          <p:cNvSpPr/>
          <p:nvPr/>
        </p:nvSpPr>
        <p:spPr>
          <a:xfrm>
            <a:off x="7091958" y="1660327"/>
            <a:ext cx="446484" cy="446484"/>
          </a:xfrm>
          <a:prstGeom prst="roundRect">
            <a:avLst>
              <a:gd name="adj" fmla="val 6668"/>
            </a:avLst>
          </a:prstGeom>
          <a:solidFill>
            <a:srgbClr val="3B3C3E"/>
          </a:solidFill>
          <a:ln/>
        </p:spPr>
      </p:sp>
      <p:sp>
        <p:nvSpPr>
          <p:cNvPr id="6" name="Text 4"/>
          <p:cNvSpPr/>
          <p:nvPr/>
        </p:nvSpPr>
        <p:spPr>
          <a:xfrm>
            <a:off x="7166372" y="1697534"/>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C2C4B5"/>
                </a:solidFill>
                <a:latin typeface="Outfit Bold" pitchFamily="34" charset="0"/>
                <a:ea typeface="Outfit Bold" pitchFamily="34" charset="-122"/>
                <a:cs typeface="Outfit Bold" pitchFamily="34" charset="-120"/>
              </a:rPr>
              <a:t>1</a:t>
            </a:r>
            <a:endParaRPr lang="en-US" sz="2300" dirty="0"/>
          </a:p>
        </p:txBody>
      </p:sp>
      <p:sp>
        <p:nvSpPr>
          <p:cNvPr id="7" name="Text 5"/>
          <p:cNvSpPr/>
          <p:nvPr/>
        </p:nvSpPr>
        <p:spPr>
          <a:xfrm>
            <a:off x="3842028" y="1728549"/>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Immediate Launch</a:t>
            </a:r>
            <a:endParaRPr lang="en-US" sz="1950" dirty="0"/>
          </a:p>
        </p:txBody>
      </p:sp>
      <p:sp>
        <p:nvSpPr>
          <p:cNvPr id="8" name="Text 6"/>
          <p:cNvSpPr/>
          <p:nvPr/>
        </p:nvSpPr>
        <p:spPr>
          <a:xfrm>
            <a:off x="793790" y="2157770"/>
            <a:ext cx="5529143" cy="635079"/>
          </a:xfrm>
          <a:prstGeom prst="rect">
            <a:avLst/>
          </a:prstGeom>
          <a:noFill/>
          <a:ln/>
        </p:spPr>
        <p:txBody>
          <a:bodyPr wrap="square" lIns="0" tIns="0" rIns="0" bIns="0" rtlCol="0" anchor="t"/>
          <a:lstStyle/>
          <a:p>
            <a:pPr algn="r" indent="0" marL="0">
              <a:lnSpc>
                <a:spcPts val="2500"/>
              </a:lnSpc>
              <a:buNone/>
            </a:pPr>
            <a:r>
              <a:rPr lang="en-US" sz="1550" dirty="0">
                <a:solidFill>
                  <a:srgbClr val="C2C4B5"/>
                </a:solidFill>
                <a:latin typeface="Bitter" pitchFamily="34" charset="0"/>
                <a:ea typeface="Bitter" pitchFamily="34" charset="-122"/>
                <a:cs typeface="Bitter" pitchFamily="34" charset="-120"/>
              </a:rPr>
              <a:t>Graduate star-ratings UI to 100% of traffic with 5% holdback for drift monitoring</a:t>
            </a:r>
            <a:endParaRPr lang="en-US" sz="1550" dirty="0"/>
          </a:p>
        </p:txBody>
      </p:sp>
      <p:sp>
        <p:nvSpPr>
          <p:cNvPr id="9" name="Shape 7"/>
          <p:cNvSpPr/>
          <p:nvPr/>
        </p:nvSpPr>
        <p:spPr>
          <a:xfrm>
            <a:off x="7515582" y="3062764"/>
            <a:ext cx="595313" cy="22860"/>
          </a:xfrm>
          <a:prstGeom prst="roundRect">
            <a:avLst>
              <a:gd name="adj" fmla="val 130232"/>
            </a:avLst>
          </a:prstGeom>
          <a:solidFill>
            <a:srgbClr val="545557"/>
          </a:solidFill>
          <a:ln/>
        </p:spPr>
      </p:sp>
      <p:sp>
        <p:nvSpPr>
          <p:cNvPr id="10" name="Shape 8"/>
          <p:cNvSpPr/>
          <p:nvPr/>
        </p:nvSpPr>
        <p:spPr>
          <a:xfrm>
            <a:off x="7091958" y="2850952"/>
            <a:ext cx="446484" cy="446484"/>
          </a:xfrm>
          <a:prstGeom prst="roundRect">
            <a:avLst>
              <a:gd name="adj" fmla="val 6668"/>
            </a:avLst>
          </a:prstGeom>
          <a:solidFill>
            <a:srgbClr val="3B3C3E"/>
          </a:solidFill>
          <a:ln/>
        </p:spPr>
      </p:sp>
      <p:sp>
        <p:nvSpPr>
          <p:cNvPr id="11" name="Text 9"/>
          <p:cNvSpPr/>
          <p:nvPr/>
        </p:nvSpPr>
        <p:spPr>
          <a:xfrm>
            <a:off x="7166372" y="2888159"/>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C2C4B5"/>
                </a:solidFill>
                <a:latin typeface="Outfit Bold" pitchFamily="34" charset="0"/>
                <a:ea typeface="Outfit Bold" pitchFamily="34" charset="-122"/>
                <a:cs typeface="Outfit Bold" pitchFamily="34" charset="-120"/>
              </a:rPr>
              <a:t>2</a:t>
            </a:r>
            <a:endParaRPr lang="en-US" sz="2300" dirty="0"/>
          </a:p>
        </p:txBody>
      </p:sp>
      <p:sp>
        <p:nvSpPr>
          <p:cNvPr id="12" name="Text 10"/>
          <p:cNvSpPr/>
          <p:nvPr/>
        </p:nvSpPr>
        <p:spPr>
          <a:xfrm>
            <a:off x="8307467" y="2919174"/>
            <a:ext cx="2742962"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Enhanced Transparency</a:t>
            </a:r>
            <a:endParaRPr lang="en-US" sz="1950" dirty="0"/>
          </a:p>
        </p:txBody>
      </p:sp>
      <p:sp>
        <p:nvSpPr>
          <p:cNvPr id="13" name="Text 11"/>
          <p:cNvSpPr/>
          <p:nvPr/>
        </p:nvSpPr>
        <p:spPr>
          <a:xfrm>
            <a:off x="8307467" y="3348395"/>
            <a:ext cx="5529143"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Add written guest reviews and "Why this pick?" explainer panels to further illuminate AI decision-making</a:t>
            </a:r>
            <a:endParaRPr lang="en-US" sz="1550" dirty="0"/>
          </a:p>
        </p:txBody>
      </p:sp>
      <p:sp>
        <p:nvSpPr>
          <p:cNvPr id="14" name="Shape 12"/>
          <p:cNvSpPr/>
          <p:nvPr/>
        </p:nvSpPr>
        <p:spPr>
          <a:xfrm>
            <a:off x="6519505" y="4089083"/>
            <a:ext cx="595313" cy="22860"/>
          </a:xfrm>
          <a:prstGeom prst="roundRect">
            <a:avLst>
              <a:gd name="adj" fmla="val 130232"/>
            </a:avLst>
          </a:prstGeom>
          <a:solidFill>
            <a:srgbClr val="545557"/>
          </a:solidFill>
          <a:ln/>
        </p:spPr>
      </p:sp>
      <p:sp>
        <p:nvSpPr>
          <p:cNvPr id="15" name="Shape 13"/>
          <p:cNvSpPr/>
          <p:nvPr/>
        </p:nvSpPr>
        <p:spPr>
          <a:xfrm>
            <a:off x="7091958" y="3877270"/>
            <a:ext cx="446484" cy="446484"/>
          </a:xfrm>
          <a:prstGeom prst="roundRect">
            <a:avLst>
              <a:gd name="adj" fmla="val 6668"/>
            </a:avLst>
          </a:prstGeom>
          <a:solidFill>
            <a:srgbClr val="3B3C3E"/>
          </a:solidFill>
          <a:ln/>
        </p:spPr>
      </p:sp>
      <p:sp>
        <p:nvSpPr>
          <p:cNvPr id="16" name="Text 14"/>
          <p:cNvSpPr/>
          <p:nvPr/>
        </p:nvSpPr>
        <p:spPr>
          <a:xfrm>
            <a:off x="7166372" y="3914477"/>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C2C4B5"/>
                </a:solidFill>
                <a:latin typeface="Outfit Bold" pitchFamily="34" charset="0"/>
                <a:ea typeface="Outfit Bold" pitchFamily="34" charset="-122"/>
                <a:cs typeface="Outfit Bold" pitchFamily="34" charset="-120"/>
              </a:rPr>
              <a:t>3</a:t>
            </a:r>
            <a:endParaRPr lang="en-US" sz="2300" dirty="0"/>
          </a:p>
        </p:txBody>
      </p:sp>
      <p:sp>
        <p:nvSpPr>
          <p:cNvPr id="17" name="Text 15"/>
          <p:cNvSpPr/>
          <p:nvPr/>
        </p:nvSpPr>
        <p:spPr>
          <a:xfrm>
            <a:off x="3842028" y="3945493"/>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Extended Coverage</a:t>
            </a:r>
            <a:endParaRPr lang="en-US" sz="1950" dirty="0"/>
          </a:p>
        </p:txBody>
      </p:sp>
      <p:sp>
        <p:nvSpPr>
          <p:cNvPr id="18" name="Text 16"/>
          <p:cNvSpPr/>
          <p:nvPr/>
        </p:nvSpPr>
        <p:spPr>
          <a:xfrm>
            <a:off x="793790" y="4374713"/>
            <a:ext cx="5529143" cy="635079"/>
          </a:xfrm>
          <a:prstGeom prst="rect">
            <a:avLst/>
          </a:prstGeom>
          <a:noFill/>
          <a:ln/>
        </p:spPr>
        <p:txBody>
          <a:bodyPr wrap="square" lIns="0" tIns="0" rIns="0" bIns="0" rtlCol="0" anchor="t"/>
          <a:lstStyle/>
          <a:p>
            <a:pPr algn="r" indent="0" marL="0">
              <a:lnSpc>
                <a:spcPts val="2500"/>
              </a:lnSpc>
              <a:buNone/>
            </a:pPr>
            <a:r>
              <a:rPr lang="en-US" sz="1550" dirty="0">
                <a:solidFill>
                  <a:srgbClr val="C2C4B5"/>
                </a:solidFill>
                <a:latin typeface="Bitter" pitchFamily="34" charset="0"/>
                <a:ea typeface="Bitter" pitchFamily="34" charset="-122"/>
                <a:cs typeface="Bitter" pitchFamily="34" charset="-120"/>
              </a:rPr>
              <a:t>Apply ratings system to car rentals and park dining suggestions</a:t>
            </a:r>
            <a:endParaRPr lang="en-US" sz="1550" dirty="0"/>
          </a:p>
        </p:txBody>
      </p:sp>
      <p:sp>
        <p:nvSpPr>
          <p:cNvPr id="19" name="Shape 17"/>
          <p:cNvSpPr/>
          <p:nvPr/>
        </p:nvSpPr>
        <p:spPr>
          <a:xfrm>
            <a:off x="7515582" y="5115520"/>
            <a:ext cx="595313" cy="22860"/>
          </a:xfrm>
          <a:prstGeom prst="roundRect">
            <a:avLst>
              <a:gd name="adj" fmla="val 130232"/>
            </a:avLst>
          </a:prstGeom>
          <a:solidFill>
            <a:srgbClr val="545557"/>
          </a:solidFill>
          <a:ln/>
        </p:spPr>
      </p:sp>
      <p:sp>
        <p:nvSpPr>
          <p:cNvPr id="20" name="Shape 18"/>
          <p:cNvSpPr/>
          <p:nvPr/>
        </p:nvSpPr>
        <p:spPr>
          <a:xfrm>
            <a:off x="7091958" y="4903708"/>
            <a:ext cx="446484" cy="446484"/>
          </a:xfrm>
          <a:prstGeom prst="roundRect">
            <a:avLst>
              <a:gd name="adj" fmla="val 6668"/>
            </a:avLst>
          </a:prstGeom>
          <a:solidFill>
            <a:srgbClr val="3B3C3E"/>
          </a:solidFill>
          <a:ln/>
        </p:spPr>
      </p:sp>
      <p:sp>
        <p:nvSpPr>
          <p:cNvPr id="21" name="Text 19"/>
          <p:cNvSpPr/>
          <p:nvPr/>
        </p:nvSpPr>
        <p:spPr>
          <a:xfrm>
            <a:off x="7166372" y="4940915"/>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C2C4B5"/>
                </a:solidFill>
                <a:latin typeface="Outfit Bold" pitchFamily="34" charset="0"/>
                <a:ea typeface="Outfit Bold" pitchFamily="34" charset="-122"/>
                <a:cs typeface="Outfit Bold" pitchFamily="34" charset="-120"/>
              </a:rPr>
              <a:t>4</a:t>
            </a:r>
            <a:endParaRPr lang="en-US" sz="2300" dirty="0"/>
          </a:p>
        </p:txBody>
      </p:sp>
      <p:sp>
        <p:nvSpPr>
          <p:cNvPr id="22" name="Text 20"/>
          <p:cNvSpPr/>
          <p:nvPr/>
        </p:nvSpPr>
        <p:spPr>
          <a:xfrm>
            <a:off x="8307467" y="4971931"/>
            <a:ext cx="2485549" cy="310158"/>
          </a:xfrm>
          <a:prstGeom prst="rect">
            <a:avLst/>
          </a:prstGeom>
          <a:noFill/>
          <a:ln/>
        </p:spPr>
        <p:txBody>
          <a:bodyPr wrap="none" lIns="0" tIns="0" rIns="0" bIns="0" rtlCol="0" anchor="t"/>
          <a:lstStyle/>
          <a:p>
            <a:pPr algn="l"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Trust Messaging Tests</a:t>
            </a:r>
            <a:endParaRPr lang="en-US" sz="1950" dirty="0"/>
          </a:p>
        </p:txBody>
      </p:sp>
      <p:sp>
        <p:nvSpPr>
          <p:cNvPr id="23" name="Text 21"/>
          <p:cNvSpPr/>
          <p:nvPr/>
        </p:nvSpPr>
        <p:spPr>
          <a:xfrm>
            <a:off x="8307467" y="5401151"/>
            <a:ext cx="5529143" cy="635079"/>
          </a:xfrm>
          <a:prstGeom prst="rect">
            <a:avLst/>
          </a:prstGeom>
          <a:noFill/>
          <a:ln/>
        </p:spPr>
        <p:txBody>
          <a:bodyPr wrap="square" lIns="0" tIns="0" rIns="0" bIns="0" rtlCol="0" anchor="t"/>
          <a:lstStyle/>
          <a:p>
            <a:pPr algn="l" indent="0" marL="0">
              <a:lnSpc>
                <a:spcPts val="2500"/>
              </a:lnSpc>
              <a:buNone/>
            </a:pPr>
            <a:r>
              <a:rPr lang="en-US" sz="1550" dirty="0">
                <a:solidFill>
                  <a:srgbClr val="C2C4B5"/>
                </a:solidFill>
                <a:latin typeface="Bitter" pitchFamily="34" charset="0"/>
                <a:ea typeface="Bitter" pitchFamily="34" charset="-122"/>
                <a:cs typeface="Bitter" pitchFamily="34" charset="-120"/>
              </a:rPr>
              <a:t>Experiment with "Guest-approved choice" CTAs and localized rating badges</a:t>
            </a:r>
            <a:endParaRPr lang="en-US" sz="1550" dirty="0"/>
          </a:p>
        </p:txBody>
      </p:sp>
      <p:sp>
        <p:nvSpPr>
          <p:cNvPr id="24" name="Shape 22"/>
          <p:cNvSpPr/>
          <p:nvPr/>
        </p:nvSpPr>
        <p:spPr>
          <a:xfrm>
            <a:off x="6519505" y="6141958"/>
            <a:ext cx="595313" cy="22860"/>
          </a:xfrm>
          <a:prstGeom prst="roundRect">
            <a:avLst>
              <a:gd name="adj" fmla="val 130232"/>
            </a:avLst>
          </a:prstGeom>
          <a:solidFill>
            <a:srgbClr val="545557"/>
          </a:solidFill>
          <a:ln/>
        </p:spPr>
      </p:sp>
      <p:sp>
        <p:nvSpPr>
          <p:cNvPr id="25" name="Shape 23"/>
          <p:cNvSpPr/>
          <p:nvPr/>
        </p:nvSpPr>
        <p:spPr>
          <a:xfrm>
            <a:off x="7091958" y="5930146"/>
            <a:ext cx="446484" cy="446484"/>
          </a:xfrm>
          <a:prstGeom prst="roundRect">
            <a:avLst>
              <a:gd name="adj" fmla="val 6668"/>
            </a:avLst>
          </a:prstGeom>
          <a:solidFill>
            <a:srgbClr val="3B3C3E"/>
          </a:solidFill>
          <a:ln/>
        </p:spPr>
      </p:sp>
      <p:sp>
        <p:nvSpPr>
          <p:cNvPr id="26" name="Text 24"/>
          <p:cNvSpPr/>
          <p:nvPr/>
        </p:nvSpPr>
        <p:spPr>
          <a:xfrm>
            <a:off x="7166372" y="5967353"/>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C2C4B5"/>
                </a:solidFill>
                <a:latin typeface="Outfit Bold" pitchFamily="34" charset="0"/>
                <a:ea typeface="Outfit Bold" pitchFamily="34" charset="-122"/>
                <a:cs typeface="Outfit Bold" pitchFamily="34" charset="-120"/>
              </a:rPr>
              <a:t>5</a:t>
            </a:r>
            <a:endParaRPr lang="en-US" sz="2300" dirty="0"/>
          </a:p>
        </p:txBody>
      </p:sp>
      <p:sp>
        <p:nvSpPr>
          <p:cNvPr id="27" name="Text 25"/>
          <p:cNvSpPr/>
          <p:nvPr/>
        </p:nvSpPr>
        <p:spPr>
          <a:xfrm>
            <a:off x="3819287" y="5998369"/>
            <a:ext cx="2503646" cy="310158"/>
          </a:xfrm>
          <a:prstGeom prst="rect">
            <a:avLst/>
          </a:prstGeom>
          <a:noFill/>
          <a:ln/>
        </p:spPr>
        <p:txBody>
          <a:bodyPr wrap="none" lIns="0" tIns="0" rIns="0" bIns="0" rtlCol="0" anchor="t"/>
          <a:lstStyle/>
          <a:p>
            <a:pPr algn="r" indent="0" marL="0">
              <a:lnSpc>
                <a:spcPts val="2400"/>
              </a:lnSpc>
              <a:buNone/>
            </a:pPr>
            <a:r>
              <a:rPr lang="en-US" sz="1950" b="1" dirty="0">
                <a:solidFill>
                  <a:srgbClr val="C2C4B5"/>
                </a:solidFill>
                <a:latin typeface="Outfit Bold" pitchFamily="34" charset="0"/>
                <a:ea typeface="Outfit Bold" pitchFamily="34" charset="-122"/>
                <a:cs typeface="Outfit Bold" pitchFamily="34" charset="-120"/>
              </a:rPr>
              <a:t>Long-term Evaluation</a:t>
            </a:r>
            <a:endParaRPr lang="en-US" sz="1950" dirty="0"/>
          </a:p>
        </p:txBody>
      </p:sp>
      <p:sp>
        <p:nvSpPr>
          <p:cNvPr id="28" name="Text 26"/>
          <p:cNvSpPr/>
          <p:nvPr/>
        </p:nvSpPr>
        <p:spPr>
          <a:xfrm>
            <a:off x="793790" y="6427589"/>
            <a:ext cx="5529143" cy="635079"/>
          </a:xfrm>
          <a:prstGeom prst="rect">
            <a:avLst/>
          </a:prstGeom>
          <a:noFill/>
          <a:ln/>
        </p:spPr>
        <p:txBody>
          <a:bodyPr wrap="square" lIns="0" tIns="0" rIns="0" bIns="0" rtlCol="0" anchor="t"/>
          <a:lstStyle/>
          <a:p>
            <a:pPr algn="r" indent="0" marL="0">
              <a:lnSpc>
                <a:spcPts val="2500"/>
              </a:lnSpc>
              <a:buNone/>
            </a:pPr>
            <a:r>
              <a:rPr lang="en-US" sz="1550" dirty="0">
                <a:solidFill>
                  <a:srgbClr val="C2C4B5"/>
                </a:solidFill>
                <a:latin typeface="Bitter" pitchFamily="34" charset="0"/>
                <a:ea typeface="Bitter" pitchFamily="34" charset="-122"/>
                <a:cs typeface="Bitter" pitchFamily="34" charset="-120"/>
              </a:rPr>
              <a:t>Monitor performance guardrails and conduct causal impact study in six months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2025-06-30T04:51:37Z</dcterms:created>
  <dcterms:modified xsi:type="dcterms:W3CDTF">2025-06-30T04:51:37Z</dcterms:modified>
</cp:coreProperties>
</file>